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60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obertsheehan\OneDrive%20-%20University%20College%20Cork\Documents\Teaching\PY2108\PY2108_Measurements_R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obertsheehan\OneDrive%20-%20University%20College%20Cork\Documents\Teaching\PY2108\PY2108_Measurements_R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obertsheehan\OneDrive%20-%20University%20College%20Cork\Documents\Teaching\PY2108\PY2108_Measurements_RN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E"/>
              <a:t>Automated Diode IV Measurement</a:t>
            </a:r>
            <a:r>
              <a:rPr lang="en-IE" baseline="0"/>
              <a:t> Using AM</a:t>
            </a:r>
            <a:endParaRPr lang="en-I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Sheet11!$A$7:$A$27</c:f>
              <c:numCache>
                <c:formatCode>General</c:formatCode>
                <c:ptCount val="21"/>
                <c:pt idx="0">
                  <c:v>0.28000000000000003</c:v>
                </c:pt>
                <c:pt idx="1">
                  <c:v>0.56000000000000005</c:v>
                </c:pt>
                <c:pt idx="2">
                  <c:v>3</c:v>
                </c:pt>
                <c:pt idx="3">
                  <c:v>6.3514285713999996</c:v>
                </c:pt>
                <c:pt idx="4">
                  <c:v>11.17</c:v>
                </c:pt>
                <c:pt idx="5">
                  <c:v>17.739999999999998</c:v>
                </c:pt>
                <c:pt idx="6">
                  <c:v>22.97</c:v>
                </c:pt>
                <c:pt idx="7">
                  <c:v>30.727142857099999</c:v>
                </c:pt>
                <c:pt idx="8">
                  <c:v>37.707142857100003</c:v>
                </c:pt>
                <c:pt idx="9">
                  <c:v>45.031428571399999</c:v>
                </c:pt>
                <c:pt idx="10">
                  <c:v>54.947142857099998</c:v>
                </c:pt>
                <c:pt idx="11">
                  <c:v>63.122857142900003</c:v>
                </c:pt>
                <c:pt idx="12">
                  <c:v>70.66</c:v>
                </c:pt>
                <c:pt idx="13">
                  <c:v>79.180000000000007</c:v>
                </c:pt>
                <c:pt idx="14">
                  <c:v>86.645714285699995</c:v>
                </c:pt>
                <c:pt idx="15">
                  <c:v>94.89</c:v>
                </c:pt>
                <c:pt idx="16">
                  <c:v>103.34</c:v>
                </c:pt>
                <c:pt idx="17">
                  <c:v>110.74</c:v>
                </c:pt>
                <c:pt idx="18">
                  <c:v>118.83857142860001</c:v>
                </c:pt>
                <c:pt idx="19">
                  <c:v>127.1457142857</c:v>
                </c:pt>
                <c:pt idx="20">
                  <c:v>136.91999999999999</c:v>
                </c:pt>
              </c:numCache>
            </c:numRef>
          </c:xVal>
          <c:yVal>
            <c:numRef>
              <c:f>Sheet11!$B$7:$B$27</c:f>
              <c:numCache>
                <c:formatCode>General</c:formatCode>
                <c:ptCount val="21"/>
                <c:pt idx="0">
                  <c:v>0.3931</c:v>
                </c:pt>
                <c:pt idx="1">
                  <c:v>0.50619999999999998</c:v>
                </c:pt>
                <c:pt idx="2">
                  <c:v>0.55089999999999995</c:v>
                </c:pt>
                <c:pt idx="3">
                  <c:v>0.59140000000000004</c:v>
                </c:pt>
                <c:pt idx="4">
                  <c:v>0.62629999999999997</c:v>
                </c:pt>
                <c:pt idx="5">
                  <c:v>0.64862857139999996</c:v>
                </c:pt>
                <c:pt idx="6">
                  <c:v>0.67169999999999996</c:v>
                </c:pt>
                <c:pt idx="7">
                  <c:v>0.6905</c:v>
                </c:pt>
                <c:pt idx="8">
                  <c:v>0.70379999999999998</c:v>
                </c:pt>
                <c:pt idx="9">
                  <c:v>0.71779999999999999</c:v>
                </c:pt>
                <c:pt idx="10">
                  <c:v>0.73035714289999998</c:v>
                </c:pt>
                <c:pt idx="11">
                  <c:v>0.74150000000000005</c:v>
                </c:pt>
                <c:pt idx="12">
                  <c:v>0.75060000000000004</c:v>
                </c:pt>
                <c:pt idx="13">
                  <c:v>0.75760000000000005</c:v>
                </c:pt>
                <c:pt idx="14">
                  <c:v>0.76600000000000001</c:v>
                </c:pt>
                <c:pt idx="15">
                  <c:v>0.7722</c:v>
                </c:pt>
                <c:pt idx="16">
                  <c:v>0.77710000000000001</c:v>
                </c:pt>
                <c:pt idx="17">
                  <c:v>0.78410000000000002</c:v>
                </c:pt>
                <c:pt idx="18">
                  <c:v>0.79110000000000003</c:v>
                </c:pt>
                <c:pt idx="19">
                  <c:v>0.79669999999999996</c:v>
                </c:pt>
                <c:pt idx="20">
                  <c:v>0.80159999999999998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104-4786-A1C3-0248F9560A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75892175"/>
        <c:axId val="1928042767"/>
      </c:scatterChart>
      <c:valAx>
        <c:axId val="127589217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E"/>
                  <a:t>Current / mA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8042767"/>
        <c:crosses val="autoZero"/>
        <c:crossBetween val="midCat"/>
      </c:valAx>
      <c:valAx>
        <c:axId val="192804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Voltage / V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58921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E"/>
              <a:t>BJT IV Ib = 1.8 +/- 0.5 mA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Sheet12!$T$72:$T$87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1.47E-2</c:v>
                </c:pt>
                <c:pt idx="5">
                  <c:v>4.8899999999999999E-2</c:v>
                </c:pt>
                <c:pt idx="6">
                  <c:v>8.3099999999999993E-2</c:v>
                </c:pt>
                <c:pt idx="7">
                  <c:v>0.1124</c:v>
                </c:pt>
                <c:pt idx="8">
                  <c:v>0.1515</c:v>
                </c:pt>
                <c:pt idx="9">
                  <c:v>0.19550000000000001</c:v>
                </c:pt>
                <c:pt idx="10">
                  <c:v>0.25900000000000001</c:v>
                </c:pt>
                <c:pt idx="11">
                  <c:v>0.35189999999999999</c:v>
                </c:pt>
                <c:pt idx="12">
                  <c:v>0.46429999999999999</c:v>
                </c:pt>
                <c:pt idx="13">
                  <c:v>0.59140000000000004</c:v>
                </c:pt>
                <c:pt idx="14">
                  <c:v>0.71360000000000001</c:v>
                </c:pt>
                <c:pt idx="15">
                  <c:v>0.88949999999999996</c:v>
                </c:pt>
              </c:numCache>
            </c:numRef>
          </c:xVal>
          <c:yVal>
            <c:numRef>
              <c:f>Sheet12!$V$72:$V$87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4.1857142857142859</c:v>
                </c:pt>
                <c:pt idx="5">
                  <c:v>16.757142857142856</c:v>
                </c:pt>
                <c:pt idx="6">
                  <c:v>30.028571428571428</c:v>
                </c:pt>
                <c:pt idx="7">
                  <c:v>41.9</c:v>
                </c:pt>
                <c:pt idx="8">
                  <c:v>50.971428571428568</c:v>
                </c:pt>
                <c:pt idx="9">
                  <c:v>60.742857142857147</c:v>
                </c:pt>
                <c:pt idx="10">
                  <c:v>71.228571428571428</c:v>
                </c:pt>
                <c:pt idx="11">
                  <c:v>76.814285714285717</c:v>
                </c:pt>
                <c:pt idx="12">
                  <c:v>78.199999999999989</c:v>
                </c:pt>
                <c:pt idx="13">
                  <c:v>81.685714285714283</c:v>
                </c:pt>
                <c:pt idx="14">
                  <c:v>85.185714285714297</c:v>
                </c:pt>
                <c:pt idx="15">
                  <c:v>83.8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441-4F35-B316-007FD6BBEE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22182767"/>
        <c:axId val="89567488"/>
      </c:scatterChart>
      <c:valAx>
        <c:axId val="1922182767"/>
        <c:scaling>
          <c:orientation val="minMax"/>
          <c:max val="1.6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E"/>
                  <a:t>Collector-Emitter</a:t>
                </a:r>
                <a:r>
                  <a:rPr lang="en-IE" baseline="0"/>
                  <a:t> Voltage / V</a:t>
                </a:r>
                <a:endParaRPr lang="en-IE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567488"/>
        <c:crosses val="autoZero"/>
        <c:crossBetween val="midCat"/>
      </c:valAx>
      <c:valAx>
        <c:axId val="89567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Collector Current / mA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18276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E"/>
              <a:t>Current Gain </a:t>
            </a:r>
            <a:r>
              <a:rPr lang="en-IE" sz="1400" b="0" i="0" u="none" strike="noStrike" baseline="0">
                <a:effectLst/>
              </a:rPr>
              <a:t>Ib = 1.8 +/- 0.5 mA</a:t>
            </a:r>
            <a:endParaRPr lang="en-I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8.7730752405949256E-2"/>
                  <c:y val="-0.19589788300683869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Sheet12!$V$72:$V$87</c:f>
              <c:numCache>
                <c:formatCode>General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4.1857142857142859</c:v>
                </c:pt>
                <c:pt idx="5">
                  <c:v>16.757142857142856</c:v>
                </c:pt>
                <c:pt idx="6">
                  <c:v>30.028571428571428</c:v>
                </c:pt>
                <c:pt idx="7">
                  <c:v>41.9</c:v>
                </c:pt>
                <c:pt idx="8">
                  <c:v>50.971428571428568</c:v>
                </c:pt>
                <c:pt idx="9">
                  <c:v>60.742857142857147</c:v>
                </c:pt>
                <c:pt idx="10">
                  <c:v>71.228571428571428</c:v>
                </c:pt>
                <c:pt idx="11">
                  <c:v>76.814285714285717</c:v>
                </c:pt>
                <c:pt idx="12">
                  <c:v>78.199999999999989</c:v>
                </c:pt>
                <c:pt idx="13">
                  <c:v>81.685714285714283</c:v>
                </c:pt>
                <c:pt idx="14">
                  <c:v>85.185714285714297</c:v>
                </c:pt>
                <c:pt idx="15">
                  <c:v>83.8</c:v>
                </c:pt>
              </c:numCache>
            </c:numRef>
          </c:xVal>
          <c:yVal>
            <c:numRef>
              <c:f>Sheet12!$X$72:$X$87</c:f>
              <c:numCache>
                <c:formatCode>General</c:formatCode>
                <c:ptCount val="16"/>
                <c:pt idx="0">
                  <c:v>2.2479999999999998</c:v>
                </c:pt>
                <c:pt idx="1">
                  <c:v>2.2479999999999998</c:v>
                </c:pt>
                <c:pt idx="2">
                  <c:v>2.2970000000000002</c:v>
                </c:pt>
                <c:pt idx="3">
                  <c:v>2.2479999999999998</c:v>
                </c:pt>
                <c:pt idx="4">
                  <c:v>2.2970000000000002</c:v>
                </c:pt>
                <c:pt idx="5">
                  <c:v>2.1509999999999994</c:v>
                </c:pt>
                <c:pt idx="6">
                  <c:v>1.7100000000000004</c:v>
                </c:pt>
                <c:pt idx="7">
                  <c:v>1.6620000000000001</c:v>
                </c:pt>
                <c:pt idx="8">
                  <c:v>1.661999999999999</c:v>
                </c:pt>
                <c:pt idx="9">
                  <c:v>1.613</c:v>
                </c:pt>
                <c:pt idx="10">
                  <c:v>1.5639999999999998</c:v>
                </c:pt>
                <c:pt idx="11">
                  <c:v>1.3680000000000003</c:v>
                </c:pt>
                <c:pt idx="12">
                  <c:v>1.5149999999999997</c:v>
                </c:pt>
                <c:pt idx="13">
                  <c:v>1.4170000000000005</c:v>
                </c:pt>
                <c:pt idx="14">
                  <c:v>1.27</c:v>
                </c:pt>
                <c:pt idx="15">
                  <c:v>1.4169999999999994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5CA-49B1-98DA-831E49A60A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9141632"/>
        <c:axId val="89611584"/>
      </c:scatterChart>
      <c:valAx>
        <c:axId val="2191416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E"/>
                  <a:t>Collector Current / mA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611584"/>
        <c:crosses val="autoZero"/>
        <c:crossBetween val="midCat"/>
      </c:valAx>
      <c:valAx>
        <c:axId val="89611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Base Current / mA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1416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AC96E-9DAC-4A4E-B00E-F9A9E8083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791515-2DB3-4285-9FB3-89662FDF6E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D01F8-015C-456E-B967-89998ACFC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44B9E-B7AF-4E7E-9929-3DE9F836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27C87-FCF2-4336-8A32-4478F64B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693887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69C0-90B5-4699-8B51-9D5978E80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D8E30-0B4F-4522-90EF-E612F3742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AC0EC-4AE0-4E07-B510-0D804E4DF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35ABA-6509-4007-AF1D-991BF9C8A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2963D-F693-498E-A8E0-A4CBB694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331565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4A5FEF-DF9D-43B5-93E9-9104E1BB4E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75F8A-BB72-4E43-A0E1-9D5B030FF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AF0C0-E605-495B-8BEB-E8AD1B441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E1C3B-415F-42A8-B55A-808A93B3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49B98-EEBC-4206-B685-51DB2A19F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3862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C2FA9-8EB8-4858-BA61-97F34F64B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05162-FA73-4314-B2DF-E06FBCA01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E67CE-0629-46F6-903A-19126337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1469C-5FE0-4D3D-B6AE-7EBD95D4B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6673C-E018-4CF5-9B53-DF9E0212B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9687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391DE-46EF-448B-8EB2-3052D904B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A7A34-403B-43DF-9E1E-BB52CC075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A197B-6520-4892-B5A1-01080ADD4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14A53-DA50-4337-9ECB-61521B987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0E09E-B309-4056-8A4D-93F1AC6A2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61108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20DD-E2EE-4BCD-A8ED-7D7302363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1F30A-DF61-41C3-BCC9-30849C7909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F9F3E-CF90-4172-8C48-1AE0833151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9C1DF6-2957-4EE0-B2D7-99E3FB3D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F1DCA-F53C-41FA-A4C7-85F8E4A0F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1AF7A-AFDA-4509-9D67-1A8A1898F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91224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88734-D04A-43D3-AA80-546E57537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7BDD8-4A7C-464D-A4ED-5BE7B8CCE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07BE8-3DE4-4123-9B7F-CE8F6848A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C143D-4A4E-4168-8AE5-B9D734D3A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D5238-08FD-443E-ADB3-6EE4E4E9EF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DB39D-138E-4251-ADDC-CF59329F9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3BDA47-5950-444D-AC9F-9D44500DA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627626-529A-4C11-A63C-311329A6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713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4E48C-6958-4EC0-BF95-DB8F837D8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AC2F6-5E30-4EB2-ACAC-2AAA7F493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16545F-C9BA-438D-8F14-77E47FCF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91142-44FA-49F1-9E0E-E6D2BC830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4009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93E995-B80D-46DA-BF20-2B9685E3D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1DF1B3-A25F-4C58-A966-F4F2B48F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FF3C54-C632-448C-B197-0CFC9D040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71385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6327B-19CB-4CFF-81ED-814F5AE0F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E48E6-6B14-41CE-8417-8A9D60B79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28241-6B0B-4387-9D5E-1B6CF8A7C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91DF6-F994-4105-A654-D6D78657C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D7C90-CDEE-47A9-9919-B1F06296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0ED07-7C25-4FE8-9BAF-AF1349B4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770129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66430-8574-4449-94E4-D4BB372BB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61206-BA4F-4A84-8256-200FD7E21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4944B3-E889-4C23-9CEC-228915255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D901A-E263-48C1-B2CC-71B81BD59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CFC2E-24E5-4B9D-AEA5-ECE933026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040E5-51BC-40C4-B718-C6DE98698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73026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78B1D4-AE15-4AF7-8803-5745D9F6A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0BA0-42E6-4D59-AB6E-49BE4B74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44298-DDED-4A38-BF73-4DE7E8D845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54225-A22F-41B1-B723-626DAF441DD7}" type="datetimeFigureOut">
              <a:rPr lang="en-IE" smtClean="0"/>
              <a:t>01/12/2020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89CA9-8542-445F-AEE1-F537C97A1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AFE776-2777-416B-86A8-57B73F1F0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27C1-0B58-43DB-A2A0-2FAEBDADF27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050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0BF0B-BCAA-4C98-A7D9-86FC09F466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DC Device Characterisation</a:t>
            </a:r>
            <a:br>
              <a:rPr lang="en-IE" dirty="0"/>
            </a:br>
            <a:r>
              <a:rPr lang="en-IE" dirty="0"/>
              <a:t>Using Arduino Micro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5F533D-4840-453A-BDEB-411616D9E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/>
              <a:t>R. Sheehan 27 – 11 - 2020</a:t>
            </a:r>
          </a:p>
        </p:txBody>
      </p:sp>
    </p:spTree>
    <p:extLst>
      <p:ext uri="{BB962C8B-B14F-4D97-AF65-F5344CB8AC3E}">
        <p14:creationId xmlns:p14="http://schemas.microsoft.com/office/powerpoint/2010/main" val="247489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F04C52-AE10-4945-873D-B41762BF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PWM -&gt; DC</a:t>
            </a: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E17ABE-C88C-43BD-804A-8F8B2D80B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23481" y="1756239"/>
            <a:ext cx="5060022" cy="5143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CB1E3E-F130-41B6-97DE-173C3E6917A7}"/>
              </a:ext>
            </a:extLst>
          </p:cNvPr>
          <p:cNvSpPr txBox="1"/>
          <p:nvPr/>
        </p:nvSpPr>
        <p:spPr>
          <a:xfrm>
            <a:off x="6606283" y="1797977"/>
            <a:ext cx="5441361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Arduino Micro contains several digital output pins</a:t>
            </a:r>
            <a:br>
              <a:rPr lang="en-IE" dirty="0"/>
            </a:br>
            <a:r>
              <a:rPr lang="en-IE" dirty="0"/>
              <a:t>that enable PWM</a:t>
            </a:r>
            <a:br>
              <a:rPr lang="en-IE" dirty="0"/>
            </a:br>
            <a:br>
              <a:rPr lang="en-IE" dirty="0"/>
            </a:br>
            <a:r>
              <a:rPr lang="en-IE" dirty="0"/>
              <a:t>The pulse duty cycle can altered to produce an average</a:t>
            </a:r>
            <a:br>
              <a:rPr lang="en-IE" dirty="0"/>
            </a:br>
            <a:r>
              <a:rPr lang="en-IE" dirty="0"/>
              <a:t> DC signal over pulse period</a:t>
            </a:r>
            <a:br>
              <a:rPr lang="en-IE" dirty="0"/>
            </a:br>
            <a:br>
              <a:rPr lang="en-IE" dirty="0"/>
            </a:br>
            <a:r>
              <a:rPr lang="en-IE" dirty="0"/>
              <a:t>However, to ensure it is a true DC signal a low-pass filter</a:t>
            </a:r>
            <a:br>
              <a:rPr lang="en-IE" dirty="0"/>
            </a:br>
            <a:r>
              <a:rPr lang="en-IE" dirty="0"/>
              <a:t>is required on the output </a:t>
            </a:r>
            <a:br>
              <a:rPr lang="en-IE" dirty="0"/>
            </a:br>
            <a:br>
              <a:rPr lang="en-IE" dirty="0"/>
            </a:br>
            <a:r>
              <a:rPr lang="en-IE" dirty="0"/>
              <a:t>Choose R = 1 k</a:t>
            </a:r>
            <a:r>
              <a:rPr lang="en-IE" dirty="0">
                <a:latin typeface="Symbol" panose="05050102010706020507" pitchFamily="18" charset="2"/>
              </a:rPr>
              <a:t>W</a:t>
            </a:r>
            <a:r>
              <a:rPr lang="en-IE" dirty="0"/>
              <a:t>, C = 100 </a:t>
            </a:r>
            <a:r>
              <a:rPr lang="en-IE" dirty="0">
                <a:latin typeface="Symbol" panose="05050102010706020507" pitchFamily="18" charset="2"/>
              </a:rPr>
              <a:t>m</a:t>
            </a:r>
            <a:r>
              <a:rPr lang="en-IE" dirty="0"/>
              <a:t>F,  3dB BW ~ 5Hz</a:t>
            </a:r>
            <a:br>
              <a:rPr lang="en-IE" dirty="0"/>
            </a:br>
            <a:br>
              <a:rPr lang="en-IE" dirty="0"/>
            </a:br>
            <a:r>
              <a:rPr lang="en-IE" dirty="0"/>
              <a:t>You now have a DC source 0 &lt; V &lt; 5V</a:t>
            </a:r>
            <a:br>
              <a:rPr lang="en-IE" dirty="0"/>
            </a:br>
            <a:br>
              <a:rPr lang="en-IE" dirty="0"/>
            </a:br>
            <a:r>
              <a:rPr lang="en-IE" dirty="0"/>
              <a:t>Accurate to within 10ish mV</a:t>
            </a:r>
          </a:p>
        </p:txBody>
      </p:sp>
    </p:spTree>
    <p:extLst>
      <p:ext uri="{BB962C8B-B14F-4D97-AF65-F5344CB8AC3E}">
        <p14:creationId xmlns:p14="http://schemas.microsoft.com/office/powerpoint/2010/main" val="2480491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AB18A-9B82-4E50-9E75-D3610A0A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Diode Characterisation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B8054F2D-C486-44BA-AE14-3D6A49AC1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21" y="1525070"/>
            <a:ext cx="6858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2C7BE5-45EE-4FB5-A99A-BA2F3432B3C1}"/>
              </a:ext>
            </a:extLst>
          </p:cNvPr>
          <p:cNvSpPr txBox="1"/>
          <p:nvPr/>
        </p:nvSpPr>
        <p:spPr>
          <a:xfrm>
            <a:off x="7316056" y="1598221"/>
            <a:ext cx="470430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Possible to implement DC sources on AM </a:t>
            </a:r>
          </a:p>
          <a:p>
            <a:endParaRPr lang="en-IE" dirty="0"/>
          </a:p>
          <a:p>
            <a:r>
              <a:rPr lang="en-IE" dirty="0"/>
              <a:t>+5V is supplied by AM, no external </a:t>
            </a:r>
          </a:p>
          <a:p>
            <a:r>
              <a:rPr lang="en-IE" dirty="0"/>
              <a:t>power-supply needed</a:t>
            </a:r>
          </a:p>
          <a:p>
            <a:endParaRPr lang="en-IE" dirty="0"/>
          </a:p>
          <a:p>
            <a:r>
              <a:rPr lang="en-IE" dirty="0"/>
              <a:t>Current amplifiers required to ensure </a:t>
            </a:r>
            <a:br>
              <a:rPr lang="en-IE" dirty="0"/>
            </a:br>
            <a:r>
              <a:rPr lang="en-IE" dirty="0"/>
              <a:t>sufficient current is available. </a:t>
            </a:r>
          </a:p>
          <a:p>
            <a:endParaRPr lang="en-IE" dirty="0"/>
          </a:p>
          <a:p>
            <a:r>
              <a:rPr lang="en-IE" dirty="0"/>
              <a:t>Measurement of biases enabled through Analog</a:t>
            </a:r>
            <a:br>
              <a:rPr lang="en-IE" dirty="0"/>
            </a:br>
            <a:r>
              <a:rPr lang="en-IE" dirty="0"/>
              <a:t>Inputs A0 – A5 on board</a:t>
            </a:r>
          </a:p>
        </p:txBody>
      </p:sp>
    </p:spTree>
    <p:extLst>
      <p:ext uri="{BB962C8B-B14F-4D97-AF65-F5344CB8AC3E}">
        <p14:creationId xmlns:p14="http://schemas.microsoft.com/office/powerpoint/2010/main" val="169129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AB18A-9B82-4E50-9E75-D3610A0A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Diode Characterisation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2C7BE5-45EE-4FB5-A99A-BA2F3432B3C1}"/>
              </a:ext>
            </a:extLst>
          </p:cNvPr>
          <p:cNvSpPr txBox="1"/>
          <p:nvPr/>
        </p:nvSpPr>
        <p:spPr>
          <a:xfrm>
            <a:off x="6915365" y="1937268"/>
            <a:ext cx="49739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Possible to implement DC sources on AM </a:t>
            </a:r>
          </a:p>
          <a:p>
            <a:endParaRPr lang="en-IE" dirty="0"/>
          </a:p>
          <a:p>
            <a:r>
              <a:rPr lang="en-IE" dirty="0"/>
              <a:t>+5V is supplied by AM, no external </a:t>
            </a:r>
          </a:p>
          <a:p>
            <a:r>
              <a:rPr lang="en-IE" dirty="0"/>
              <a:t>power-supply needed</a:t>
            </a:r>
          </a:p>
          <a:p>
            <a:endParaRPr lang="en-IE" dirty="0"/>
          </a:p>
          <a:p>
            <a:r>
              <a:rPr lang="en-IE" dirty="0"/>
              <a:t>Current amplifiers required to ensure </a:t>
            </a:r>
            <a:br>
              <a:rPr lang="en-IE" dirty="0"/>
            </a:br>
            <a:r>
              <a:rPr lang="en-IE" dirty="0"/>
              <a:t>sufficient current is available. </a:t>
            </a:r>
          </a:p>
          <a:p>
            <a:endParaRPr lang="en-IE" dirty="0"/>
          </a:p>
          <a:p>
            <a:r>
              <a:rPr lang="en-IE" dirty="0"/>
              <a:t>Measurement of biases enabled through Analog</a:t>
            </a:r>
            <a:br>
              <a:rPr lang="en-IE" dirty="0"/>
            </a:br>
            <a:r>
              <a:rPr lang="en-IE" dirty="0"/>
              <a:t>Inputs A0 – A5 on board</a:t>
            </a:r>
          </a:p>
          <a:p>
            <a:endParaRPr lang="en-IE" dirty="0"/>
          </a:p>
          <a:p>
            <a:r>
              <a:rPr lang="en-IE" dirty="0"/>
              <a:t>Results as expected for R = 10 </a:t>
            </a:r>
            <a:r>
              <a:rPr lang="en-IE" dirty="0">
                <a:latin typeface="Symbol" panose="05050102010706020507" pitchFamily="18" charset="2"/>
              </a:rPr>
              <a:t>W</a:t>
            </a:r>
            <a:r>
              <a:rPr lang="en-IE" dirty="0"/>
              <a:t> and diode FR1001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F057B17-3100-46EE-99CF-A735450819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4177112"/>
              </p:ext>
            </p:extLst>
          </p:nvPr>
        </p:nvGraphicFramePr>
        <p:xfrm>
          <a:off x="583914" y="1690688"/>
          <a:ext cx="6186756" cy="4535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69443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5AF12-DAFB-4F32-A402-8B410FB58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BJT Characterisation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F1DC18C-EEEE-4E1B-9301-34EB320C2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943" y="1598221"/>
            <a:ext cx="6858000" cy="51673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9786B6-1063-42F5-A582-2E792E0DE68F}"/>
              </a:ext>
            </a:extLst>
          </p:cNvPr>
          <p:cNvSpPr txBox="1"/>
          <p:nvPr/>
        </p:nvSpPr>
        <p:spPr>
          <a:xfrm>
            <a:off x="7316056" y="1598221"/>
            <a:ext cx="47043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Possible to implement two DC sources on AM </a:t>
            </a:r>
          </a:p>
          <a:p>
            <a:endParaRPr lang="en-IE" dirty="0"/>
          </a:p>
          <a:p>
            <a:r>
              <a:rPr lang="en-IE" dirty="0"/>
              <a:t>Fix </a:t>
            </a:r>
            <a:r>
              <a:rPr lang="en-IE" dirty="0" err="1"/>
              <a:t>Vb</a:t>
            </a:r>
            <a:r>
              <a:rPr lang="en-IE" dirty="0"/>
              <a:t> while sweeping Vin</a:t>
            </a:r>
          </a:p>
          <a:p>
            <a:endParaRPr lang="en-IE" dirty="0"/>
          </a:p>
          <a:p>
            <a:r>
              <a:rPr lang="en-IE" dirty="0"/>
              <a:t>+5V is supplied by AM, no external </a:t>
            </a:r>
          </a:p>
          <a:p>
            <a:r>
              <a:rPr lang="en-IE" dirty="0"/>
              <a:t>power-supply needed</a:t>
            </a:r>
          </a:p>
          <a:p>
            <a:endParaRPr lang="en-IE" dirty="0"/>
          </a:p>
          <a:p>
            <a:r>
              <a:rPr lang="en-IE" dirty="0"/>
              <a:t>Current amplifiers </a:t>
            </a:r>
            <a:r>
              <a:rPr lang="en-IE" dirty="0" err="1"/>
              <a:t>Qa</a:t>
            </a:r>
            <a:r>
              <a:rPr lang="en-IE" dirty="0"/>
              <a:t>, </a:t>
            </a:r>
            <a:r>
              <a:rPr lang="en-IE" dirty="0" err="1"/>
              <a:t>Qb</a:t>
            </a:r>
            <a:r>
              <a:rPr lang="en-IE" dirty="0"/>
              <a:t> required to ensure </a:t>
            </a:r>
            <a:br>
              <a:rPr lang="en-IE" dirty="0"/>
            </a:br>
            <a:r>
              <a:rPr lang="en-IE" dirty="0"/>
              <a:t>sufficient current is available. </a:t>
            </a:r>
          </a:p>
          <a:p>
            <a:endParaRPr lang="en-IE" dirty="0"/>
          </a:p>
          <a:p>
            <a:r>
              <a:rPr lang="en-IE" dirty="0"/>
              <a:t>Measurement of biases enabled through Analog</a:t>
            </a:r>
            <a:br>
              <a:rPr lang="en-IE" dirty="0"/>
            </a:br>
            <a:r>
              <a:rPr lang="en-IE" dirty="0"/>
              <a:t>Inputs A0 – A5 on board</a:t>
            </a:r>
          </a:p>
        </p:txBody>
      </p:sp>
    </p:spTree>
    <p:extLst>
      <p:ext uri="{BB962C8B-B14F-4D97-AF65-F5344CB8AC3E}">
        <p14:creationId xmlns:p14="http://schemas.microsoft.com/office/powerpoint/2010/main" val="1005614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5AF12-DAFB-4F32-A402-8B410FB58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BJT Characterisation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1DC18C-EEEE-4E1B-9301-34EB320C2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3943" y="1610127"/>
            <a:ext cx="6858000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9786B6-1063-42F5-A582-2E792E0DE68F}"/>
              </a:ext>
            </a:extLst>
          </p:cNvPr>
          <p:cNvSpPr txBox="1"/>
          <p:nvPr/>
        </p:nvSpPr>
        <p:spPr>
          <a:xfrm>
            <a:off x="7316056" y="1598221"/>
            <a:ext cx="47043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Possible to implement two DC sources on AM </a:t>
            </a:r>
          </a:p>
          <a:p>
            <a:endParaRPr lang="en-IE" dirty="0"/>
          </a:p>
          <a:p>
            <a:r>
              <a:rPr lang="en-IE" dirty="0"/>
              <a:t>Fix </a:t>
            </a:r>
            <a:r>
              <a:rPr lang="en-IE" dirty="0" err="1"/>
              <a:t>Vb</a:t>
            </a:r>
            <a:r>
              <a:rPr lang="en-IE" dirty="0"/>
              <a:t> while sweeping Vin</a:t>
            </a:r>
          </a:p>
          <a:p>
            <a:endParaRPr lang="en-IE" dirty="0"/>
          </a:p>
          <a:p>
            <a:r>
              <a:rPr lang="en-IE" dirty="0"/>
              <a:t>+5V is supplied by AM, no external </a:t>
            </a:r>
          </a:p>
          <a:p>
            <a:r>
              <a:rPr lang="en-IE" dirty="0"/>
              <a:t>power-supply needed</a:t>
            </a:r>
          </a:p>
          <a:p>
            <a:endParaRPr lang="en-IE" dirty="0"/>
          </a:p>
          <a:p>
            <a:r>
              <a:rPr lang="en-IE" dirty="0"/>
              <a:t>Current amplifiers </a:t>
            </a:r>
            <a:r>
              <a:rPr lang="en-IE" dirty="0" err="1"/>
              <a:t>Qa</a:t>
            </a:r>
            <a:r>
              <a:rPr lang="en-IE" dirty="0"/>
              <a:t>, </a:t>
            </a:r>
            <a:r>
              <a:rPr lang="en-IE" dirty="0" err="1"/>
              <a:t>Qb</a:t>
            </a:r>
            <a:r>
              <a:rPr lang="en-IE" dirty="0"/>
              <a:t> required to ensure </a:t>
            </a:r>
            <a:br>
              <a:rPr lang="en-IE" dirty="0"/>
            </a:br>
            <a:r>
              <a:rPr lang="en-IE" dirty="0"/>
              <a:t>sufficient current is available. </a:t>
            </a:r>
            <a:br>
              <a:rPr lang="en-IE" dirty="0"/>
            </a:br>
            <a:br>
              <a:rPr lang="en-IE" dirty="0"/>
            </a:br>
            <a:r>
              <a:rPr lang="en-IE" dirty="0"/>
              <a:t>Measurement of biases enabled through Analog</a:t>
            </a:r>
            <a:br>
              <a:rPr lang="en-IE" dirty="0"/>
            </a:br>
            <a:r>
              <a:rPr lang="en-IE" dirty="0"/>
              <a:t>Inputs A0 – A5 on board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292EA85-4840-478B-878B-DE39CA8CC5D4}"/>
              </a:ext>
            </a:extLst>
          </p:cNvPr>
          <p:cNvCxnSpPr>
            <a:cxnSpLocks/>
          </p:cNvCxnSpPr>
          <p:nvPr/>
        </p:nvCxnSpPr>
        <p:spPr>
          <a:xfrm flipH="1">
            <a:off x="3513762" y="1900719"/>
            <a:ext cx="3802295" cy="1701257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14F946F-8C58-4C2A-8A72-89A6B8BD9EF5}"/>
              </a:ext>
            </a:extLst>
          </p:cNvPr>
          <p:cNvCxnSpPr>
            <a:cxnSpLocks/>
          </p:cNvCxnSpPr>
          <p:nvPr/>
        </p:nvCxnSpPr>
        <p:spPr>
          <a:xfrm flipH="1" flipV="1">
            <a:off x="4777483" y="2526493"/>
            <a:ext cx="2538573" cy="409197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F178E3C-75FC-4490-A8A4-A69CB78D075B}"/>
              </a:ext>
            </a:extLst>
          </p:cNvPr>
          <p:cNvCxnSpPr>
            <a:cxnSpLocks/>
          </p:cNvCxnSpPr>
          <p:nvPr/>
        </p:nvCxnSpPr>
        <p:spPr>
          <a:xfrm flipH="1" flipV="1">
            <a:off x="2383604" y="2726840"/>
            <a:ext cx="4981683" cy="1161931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95AE9E-B0B2-4803-84E2-6241AC52522A}"/>
              </a:ext>
            </a:extLst>
          </p:cNvPr>
          <p:cNvCxnSpPr>
            <a:cxnSpLocks/>
          </p:cNvCxnSpPr>
          <p:nvPr/>
        </p:nvCxnSpPr>
        <p:spPr>
          <a:xfrm flipH="1" flipV="1">
            <a:off x="5743254" y="3148016"/>
            <a:ext cx="1669765" cy="1508239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744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5AF12-DAFB-4F32-A402-8B410FB58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BJT Characterisation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9786B6-1063-42F5-A582-2E792E0DE68F}"/>
              </a:ext>
            </a:extLst>
          </p:cNvPr>
          <p:cNvSpPr txBox="1"/>
          <p:nvPr/>
        </p:nvSpPr>
        <p:spPr>
          <a:xfrm>
            <a:off x="7316056" y="1598221"/>
            <a:ext cx="450148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dirty="0"/>
              <a:t>Possible to implement two DC sources on AM </a:t>
            </a:r>
          </a:p>
          <a:p>
            <a:endParaRPr lang="en-IE" dirty="0"/>
          </a:p>
          <a:p>
            <a:r>
              <a:rPr lang="en-IE" dirty="0"/>
              <a:t>Fix </a:t>
            </a:r>
            <a:r>
              <a:rPr lang="en-IE" dirty="0" err="1"/>
              <a:t>Vb</a:t>
            </a:r>
            <a:r>
              <a:rPr lang="en-IE" dirty="0"/>
              <a:t> while sweeping Vin</a:t>
            </a:r>
          </a:p>
          <a:p>
            <a:endParaRPr lang="en-IE" dirty="0"/>
          </a:p>
          <a:p>
            <a:r>
              <a:rPr lang="en-IE" dirty="0"/>
              <a:t>+5V is supplied by AM, no external </a:t>
            </a:r>
          </a:p>
          <a:p>
            <a:r>
              <a:rPr lang="en-IE" dirty="0"/>
              <a:t>power-supply needed</a:t>
            </a:r>
          </a:p>
          <a:p>
            <a:endParaRPr lang="en-IE" dirty="0"/>
          </a:p>
          <a:p>
            <a:r>
              <a:rPr lang="en-IE" dirty="0"/>
              <a:t>Current amplifiers </a:t>
            </a:r>
            <a:r>
              <a:rPr lang="en-IE" dirty="0" err="1"/>
              <a:t>Qa</a:t>
            </a:r>
            <a:r>
              <a:rPr lang="en-IE" dirty="0"/>
              <a:t>, </a:t>
            </a:r>
            <a:r>
              <a:rPr lang="en-IE" dirty="0" err="1"/>
              <a:t>Qb</a:t>
            </a:r>
            <a:r>
              <a:rPr lang="en-IE" dirty="0"/>
              <a:t> required to ensure </a:t>
            </a:r>
            <a:br>
              <a:rPr lang="en-IE" dirty="0"/>
            </a:br>
            <a:r>
              <a:rPr lang="en-IE" dirty="0"/>
              <a:t>sufficient current is available. </a:t>
            </a:r>
            <a:br>
              <a:rPr lang="en-IE" dirty="0"/>
            </a:br>
            <a:br>
              <a:rPr lang="en-IE" dirty="0"/>
            </a:br>
            <a:r>
              <a:rPr lang="en-IE" dirty="0"/>
              <a:t>Results are as expected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7D0C8E4-757F-4783-8335-9DB5940183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498674"/>
              </p:ext>
            </p:extLst>
          </p:nvPr>
        </p:nvGraphicFramePr>
        <p:xfrm>
          <a:off x="686657" y="1598221"/>
          <a:ext cx="4572000" cy="275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BD670964-7CB2-4161-873D-2404767E8E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2722423"/>
              </p:ext>
            </p:extLst>
          </p:nvPr>
        </p:nvGraphicFramePr>
        <p:xfrm>
          <a:off x="838200" y="4350946"/>
          <a:ext cx="4572000" cy="275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2350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403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Symbol</vt:lpstr>
      <vt:lpstr>Office Theme</vt:lpstr>
      <vt:lpstr>DC Device Characterisation Using Arduino Micro</vt:lpstr>
      <vt:lpstr>PWM -&gt; DC</vt:lpstr>
      <vt:lpstr>Diode Characterisation</vt:lpstr>
      <vt:lpstr>Diode Characterisation</vt:lpstr>
      <vt:lpstr>BJT Characterisation</vt:lpstr>
      <vt:lpstr>BJT Characterisation</vt:lpstr>
      <vt:lpstr>BJT Characterisation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Sheehan, Robert</dc:creator>
  <cp:lastModifiedBy>Sheehan, Robert</cp:lastModifiedBy>
  <cp:revision>24</cp:revision>
  <dcterms:created xsi:type="dcterms:W3CDTF">2020-11-27T14:09:05Z</dcterms:created>
  <dcterms:modified xsi:type="dcterms:W3CDTF">2020-12-01T18:13:57Z</dcterms:modified>
</cp:coreProperties>
</file>

<file path=docProps/thumbnail.jpeg>
</file>